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1" r:id="rId4"/>
  </p:sldMasterIdLst>
  <p:handoutMasterIdLst>
    <p:handoutMasterId r:id="rId29"/>
  </p:handoutMasterIdLst>
  <p:sldIdLst>
    <p:sldId id="407" r:id="rId5"/>
    <p:sldId id="411" r:id="rId6"/>
    <p:sldId id="408" r:id="rId7"/>
    <p:sldId id="436" r:id="rId8"/>
    <p:sldId id="415" r:id="rId9"/>
    <p:sldId id="412" r:id="rId10"/>
    <p:sldId id="416" r:id="rId11"/>
    <p:sldId id="413" r:id="rId12"/>
    <p:sldId id="414" r:id="rId13"/>
    <p:sldId id="419" r:id="rId14"/>
    <p:sldId id="421" r:id="rId15"/>
    <p:sldId id="418" r:id="rId16"/>
    <p:sldId id="420" r:id="rId17"/>
    <p:sldId id="423" r:id="rId18"/>
    <p:sldId id="424" r:id="rId19"/>
    <p:sldId id="425" r:id="rId20"/>
    <p:sldId id="426" r:id="rId21"/>
    <p:sldId id="427" r:id="rId22"/>
    <p:sldId id="428" r:id="rId23"/>
    <p:sldId id="429" r:id="rId24"/>
    <p:sldId id="434" r:id="rId25"/>
    <p:sldId id="431" r:id="rId26"/>
    <p:sldId id="432" r:id="rId27"/>
    <p:sldId id="43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193"/>
    <a:srgbClr val="E4CC1C"/>
    <a:srgbClr val="059191"/>
    <a:srgbClr val="7E1855"/>
    <a:srgbClr val="78B7FC"/>
    <a:srgbClr val="13831E"/>
    <a:srgbClr val="50395D"/>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993" autoAdjust="0"/>
  </p:normalViewPr>
  <p:slideViewPr>
    <p:cSldViewPr snapToGrid="0" snapToObjects="1">
      <p:cViewPr>
        <p:scale>
          <a:sx n="68" d="100"/>
          <a:sy n="68" d="100"/>
        </p:scale>
        <p:origin x="816" y="48"/>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6/16/2022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802360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8471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491415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431245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379165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661049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183843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929227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099081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39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870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4183166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432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494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559743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5419753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2183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9264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78934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2780186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09865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240766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224804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6/16/2022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96316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356824-A55C-4F44-B9CB-109B027241D7}" type="datetimeFigureOut">
              <a:rPr lang="en-US" smtClean="0"/>
              <a:t>6/16/2022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321311413"/>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669" r:id="rId22"/>
    <p:sldLayoutId id="2147483673" r:id="rId23"/>
    <p:sldLayoutId id="2147483670" r:id="rId24"/>
    <p:sldLayoutId id="2147483674" r:id="rId25"/>
    <p:sldLayoutId id="2147483676" r:id="rId26"/>
    <p:sldLayoutId id="2147483677" r:id="rId27"/>
    <p:sldLayoutId id="2147483678" r:id="rId28"/>
    <p:sldLayoutId id="2147483679" r:id="rId29"/>
    <p:sldLayoutId id="2147483682" r:id="rId30"/>
    <p:sldLayoutId id="2147483686" r:id="rId31"/>
    <p:sldLayoutId id="2147483683" r:id="rId32"/>
    <p:sldLayoutId id="2147483685" r:id="rId33"/>
    <p:sldLayoutId id="2147483684" r:id="rId34"/>
    <p:sldLayoutId id="2147483680" r:id="rId35"/>
    <p:sldLayoutId id="2147483691" r:id="rId36"/>
    <p:sldLayoutId id="2147483692" r:id="rId37"/>
    <p:sldLayoutId id="2147483693" r:id="rId38"/>
    <p:sldLayoutId id="2147483694" r:id="rId39"/>
    <p:sldLayoutId id="2147483687" r:id="rId40"/>
    <p:sldLayoutId id="2147483689" r:id="rId41"/>
    <p:sldLayoutId id="2147483690" r:id="rId42"/>
    <p:sldLayoutId id="2147483695" r:id="rId43"/>
    <p:sldLayoutId id="2147483696" r:id="rId44"/>
    <p:sldLayoutId id="2147483697" r:id="rId45"/>
    <p:sldLayoutId id="2147483698" r:id="rId46"/>
    <p:sldLayoutId id="2147483703" r:id="rId47"/>
    <p:sldLayoutId id="2147483704" r:id="rId48"/>
    <p:sldLayoutId id="2147483705" r:id="rId49"/>
    <p:sldLayoutId id="2147483706" r:id="rId50"/>
    <p:sldLayoutId id="2147483700" r:id="rId51"/>
    <p:sldLayoutId id="2147483699" r:id="rId52"/>
    <p:sldLayoutId id="2147483701" r:id="rId53"/>
    <p:sldLayoutId id="2147483702" r:id="rId54"/>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5673" y="339645"/>
            <a:ext cx="10016018" cy="907264"/>
          </a:xfrm>
        </p:spPr>
        <p:txBody>
          <a:bodyPr/>
          <a:lstStyle/>
          <a:p>
            <a:r>
              <a:rPr lang="en-US" dirty="0" smtClean="0"/>
              <a:t>              </a:t>
            </a: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Online Voting system(OVS)</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632" y="793277"/>
            <a:ext cx="8543111" cy="559673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22874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rgbClr val="C00000"/>
                </a:solidFill>
                <a:latin typeface="Times New Roman" panose="02020603050405020304" pitchFamily="18" charset="0"/>
                <a:cs typeface="Times New Roman" panose="02020603050405020304" pitchFamily="18" charset="0"/>
              </a:rPr>
              <a:t>Frontend [language used]:</a:t>
            </a:r>
            <a:endParaRPr lang="en-US" sz="2800" b="1" u="sng"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27322" y="1507066"/>
            <a:ext cx="2451697" cy="2023313"/>
          </a:xfrm>
        </p:spPr>
        <p:txBody>
          <a:bodyPr>
            <a:normAutofit/>
          </a:bodyPr>
          <a:lstStyle/>
          <a:p>
            <a:pPr marL="342900" indent="-342900">
              <a:buFont typeface="Wingdings" panose="05000000000000000000" pitchFamily="2" charset="2"/>
              <a:buChar char="v"/>
            </a:pPr>
            <a:r>
              <a:rPr lang="en-US" sz="2000" b="1" dirty="0" smtClean="0">
                <a:latin typeface="+mn-lt"/>
              </a:rPr>
              <a:t>HTML</a:t>
            </a:r>
          </a:p>
          <a:p>
            <a:pPr marL="342900" indent="-342900">
              <a:buFont typeface="Wingdings" panose="05000000000000000000" pitchFamily="2" charset="2"/>
              <a:buChar char="v"/>
            </a:pPr>
            <a:r>
              <a:rPr lang="en-US" sz="2000" b="1" dirty="0" smtClean="0">
                <a:latin typeface="+mn-lt"/>
              </a:rPr>
              <a:t>CSS</a:t>
            </a:r>
          </a:p>
          <a:p>
            <a:pPr marL="342900" indent="-342900">
              <a:buFont typeface="Wingdings" panose="05000000000000000000" pitchFamily="2" charset="2"/>
              <a:buChar char="v"/>
            </a:pPr>
            <a:r>
              <a:rPr lang="en-US" sz="2000" b="1" dirty="0" smtClean="0">
                <a:latin typeface="+mn-lt"/>
              </a:rPr>
              <a:t>JAVA </a:t>
            </a:r>
            <a:r>
              <a:rPr lang="en-US" sz="2000" b="1" dirty="0" smtClean="0">
                <a:latin typeface="+mn-lt"/>
              </a:rPr>
              <a:t>SCRIPT</a:t>
            </a:r>
          </a:p>
          <a:p>
            <a:pPr marL="342900" indent="-342900">
              <a:buFont typeface="Wingdings" panose="05000000000000000000" pitchFamily="2" charset="2"/>
              <a:buChar char="v"/>
            </a:pPr>
            <a:r>
              <a:rPr lang="en-US" sz="2000" b="1" dirty="0" smtClean="0">
                <a:latin typeface="+mn-lt"/>
              </a:rPr>
              <a:t>Angular</a:t>
            </a:r>
            <a:endParaRPr lang="en-US" sz="2000" b="1" dirty="0">
              <a:latin typeface="+mn-lt"/>
            </a:endParaRPr>
          </a:p>
        </p:txBody>
      </p:sp>
      <p:pic>
        <p:nvPicPr>
          <p:cNvPr id="4" name="Picture 3"/>
          <p:cNvPicPr>
            <a:picLocks noChangeAspect="1"/>
          </p:cNvPicPr>
          <p:nvPr/>
        </p:nvPicPr>
        <p:blipFill>
          <a:blip r:embed="rId2"/>
          <a:stretch>
            <a:fillRect/>
          </a:stretch>
        </p:blipFill>
        <p:spPr>
          <a:xfrm>
            <a:off x="3515735" y="1507067"/>
            <a:ext cx="8374135" cy="4790366"/>
          </a:xfrm>
          <a:prstGeom prst="rect">
            <a:avLst/>
          </a:prstGeom>
        </p:spPr>
      </p:pic>
    </p:spTree>
    <p:extLst>
      <p:ext uri="{BB962C8B-B14F-4D97-AF65-F5344CB8AC3E}">
        <p14:creationId xmlns:p14="http://schemas.microsoft.com/office/powerpoint/2010/main" val="573870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3061" y="679269"/>
            <a:ext cx="8150486" cy="662928"/>
          </a:xfrm>
        </p:spPr>
        <p:txBody>
          <a:bodyPr/>
          <a:lstStyle/>
          <a:p>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Backend [language used]:</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04651" y="1590022"/>
            <a:ext cx="2424056" cy="2101548"/>
          </a:xfrm>
        </p:spPr>
        <p:txBody>
          <a:bodyPr>
            <a:normAutofit/>
          </a:bodyPr>
          <a:lstStyle/>
          <a:p>
            <a:pPr marL="342900" indent="-342900">
              <a:buFont typeface="Wingdings" panose="05000000000000000000" pitchFamily="2" charset="2"/>
              <a:buChar char="Ø"/>
            </a:pPr>
            <a:r>
              <a:rPr lang="en-US" sz="2000" b="1" dirty="0" smtClean="0">
                <a:latin typeface="+mn-lt"/>
              </a:rPr>
              <a:t>JAVA</a:t>
            </a:r>
          </a:p>
          <a:p>
            <a:pPr marL="342900" indent="-342900">
              <a:buFont typeface="Wingdings" panose="05000000000000000000" pitchFamily="2" charset="2"/>
              <a:buChar char="Ø"/>
            </a:pPr>
            <a:r>
              <a:rPr lang="en-US" sz="2000" b="1" dirty="0" smtClean="0">
                <a:latin typeface="+mn-lt"/>
              </a:rPr>
              <a:t>SPRING BOOT</a:t>
            </a:r>
          </a:p>
          <a:p>
            <a:pPr marL="342900" indent="-342900">
              <a:buFont typeface="Wingdings" panose="05000000000000000000" pitchFamily="2" charset="2"/>
              <a:buChar char="Ø"/>
            </a:pPr>
            <a:r>
              <a:rPr lang="en-US" sz="2000" b="1" dirty="0" smtClean="0">
                <a:latin typeface="+mn-lt"/>
              </a:rPr>
              <a:t>SPRING DATA JPA</a:t>
            </a:r>
            <a:endParaRPr lang="en-US" sz="2000" b="1" dirty="0">
              <a:latin typeface="+mn-lt"/>
            </a:endParaRPr>
          </a:p>
        </p:txBody>
      </p:sp>
      <p:pic>
        <p:nvPicPr>
          <p:cNvPr id="4" name="Picture 3"/>
          <p:cNvPicPr>
            <a:picLocks noChangeAspect="1"/>
          </p:cNvPicPr>
          <p:nvPr/>
        </p:nvPicPr>
        <p:blipFill>
          <a:blip r:embed="rId2"/>
          <a:stretch>
            <a:fillRect/>
          </a:stretch>
        </p:blipFill>
        <p:spPr>
          <a:xfrm>
            <a:off x="2269672" y="3712857"/>
            <a:ext cx="4010025" cy="2533650"/>
          </a:xfrm>
          <a:prstGeom prst="rect">
            <a:avLst/>
          </a:prstGeom>
        </p:spPr>
      </p:pic>
      <p:pic>
        <p:nvPicPr>
          <p:cNvPr id="5" name="Picture 4"/>
          <p:cNvPicPr>
            <a:picLocks noChangeAspect="1"/>
          </p:cNvPicPr>
          <p:nvPr/>
        </p:nvPicPr>
        <p:blipFill>
          <a:blip r:embed="rId3"/>
          <a:stretch>
            <a:fillRect/>
          </a:stretch>
        </p:blipFill>
        <p:spPr>
          <a:xfrm>
            <a:off x="4579841" y="1787979"/>
            <a:ext cx="3800475" cy="1209675"/>
          </a:xfrm>
          <a:prstGeom prst="rect">
            <a:avLst/>
          </a:prstGeom>
        </p:spPr>
      </p:pic>
      <p:pic>
        <p:nvPicPr>
          <p:cNvPr id="6" name="Picture 5"/>
          <p:cNvPicPr>
            <a:picLocks noChangeAspect="1"/>
          </p:cNvPicPr>
          <p:nvPr/>
        </p:nvPicPr>
        <p:blipFill>
          <a:blip r:embed="rId4"/>
          <a:stretch>
            <a:fillRect/>
          </a:stretch>
        </p:blipFill>
        <p:spPr>
          <a:xfrm>
            <a:off x="8158247" y="3712857"/>
            <a:ext cx="3381375" cy="2571750"/>
          </a:xfrm>
          <a:prstGeom prst="rect">
            <a:avLst/>
          </a:prstGeom>
        </p:spPr>
      </p:pic>
    </p:spTree>
    <p:extLst>
      <p:ext uri="{BB962C8B-B14F-4D97-AF65-F5344CB8AC3E}">
        <p14:creationId xmlns:p14="http://schemas.microsoft.com/office/powerpoint/2010/main" val="40467060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0181" y="596111"/>
            <a:ext cx="7053206" cy="744912"/>
          </a:xfrm>
        </p:spPr>
        <p:txBody>
          <a:bodyPr/>
          <a:lstStyle/>
          <a:p>
            <a:r>
              <a:rPr lang="en-US" sz="2800" b="1" u="sng" dirty="0" smtClean="0">
                <a:latin typeface="Times New Roman" panose="02020603050405020304" pitchFamily="18" charset="0"/>
                <a:cs typeface="Times New Roman" panose="02020603050405020304" pitchFamily="18" charset="0"/>
              </a:rPr>
              <a:t>DATABASE:</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570181" y="1627139"/>
            <a:ext cx="11235221" cy="4201007"/>
          </a:xfrm>
        </p:spPr>
        <p:txBody>
          <a:bodyPr/>
          <a:lstStyle/>
          <a:p>
            <a:pPr marL="1657350" lvl="3" indent="-285750">
              <a:buFont typeface="Wingdings" panose="05000000000000000000" pitchFamily="2" charset="2"/>
              <a:buChar char="§"/>
            </a:pPr>
            <a:r>
              <a:rPr lang="en-US" sz="2000" dirty="0" smtClean="0">
                <a:latin typeface="+mn-lt"/>
              </a:rPr>
              <a:t>Oracle SQL</a:t>
            </a:r>
          </a:p>
          <a:p>
            <a:endParaRPr lang="en-US" sz="1800" dirty="0"/>
          </a:p>
        </p:txBody>
      </p:sp>
      <p:pic>
        <p:nvPicPr>
          <p:cNvPr id="5" name="Picture 4"/>
          <p:cNvPicPr>
            <a:picLocks noChangeAspect="1"/>
          </p:cNvPicPr>
          <p:nvPr/>
        </p:nvPicPr>
        <p:blipFill>
          <a:blip r:embed="rId2"/>
          <a:stretch>
            <a:fillRect/>
          </a:stretch>
        </p:blipFill>
        <p:spPr>
          <a:xfrm>
            <a:off x="5208816" y="1799818"/>
            <a:ext cx="4743450" cy="5058182"/>
          </a:xfrm>
          <a:prstGeom prst="rect">
            <a:avLst/>
          </a:prstGeom>
        </p:spPr>
      </p:pic>
    </p:spTree>
    <p:extLst>
      <p:ext uri="{BB962C8B-B14F-4D97-AF65-F5344CB8AC3E}">
        <p14:creationId xmlns:p14="http://schemas.microsoft.com/office/powerpoint/2010/main" val="38505752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9366" y="216342"/>
            <a:ext cx="5434780" cy="260718"/>
          </a:xfrm>
        </p:spPr>
        <p:txBody>
          <a:bodyPr/>
          <a:lstStyle/>
          <a:p>
            <a:r>
              <a:rPr lang="en-US" sz="2800" b="1" u="sng" cap="none" dirty="0" smtClean="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flow diagram</a:t>
            </a:r>
            <a:r>
              <a:rPr lang="en-US" sz="2800" u="sng" cap="none"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cxnSp>
        <p:nvCxnSpPr>
          <p:cNvPr id="54" name="Straight Arrow Connector 53"/>
          <p:cNvCxnSpPr/>
          <p:nvPr/>
        </p:nvCxnSpPr>
        <p:spPr>
          <a:xfrm>
            <a:off x="3657600" y="7159625"/>
            <a:ext cx="6350" cy="525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1584960" y="7901305"/>
            <a:ext cx="1137920" cy="45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504055" y="7882890"/>
            <a:ext cx="1435735" cy="45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645920" y="8159115"/>
            <a:ext cx="1097280" cy="75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1666240" y="8277860"/>
            <a:ext cx="1178560" cy="1424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3792855" y="8277860"/>
            <a:ext cx="40640" cy="1513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607310" y="8301355"/>
            <a:ext cx="568960" cy="1428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334510" y="8287385"/>
            <a:ext cx="609600" cy="155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524375" y="8185785"/>
            <a:ext cx="1381760" cy="157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531995" y="7983220"/>
            <a:ext cx="1441450" cy="859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81"/>
          <p:cNvSpPr>
            <a:spLocks noChangeArrowheads="1"/>
          </p:cNvSpPr>
          <p:nvPr/>
        </p:nvSpPr>
        <p:spPr bwMode="auto">
          <a:xfrm>
            <a:off x="2247394" y="1335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9" name="Rectangle 98"/>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3950" y="449596"/>
            <a:ext cx="5466987" cy="6408404"/>
          </a:xfrm>
          <a:prstGeom prst="rect">
            <a:avLst/>
          </a:prstGeom>
        </p:spPr>
      </p:pic>
    </p:spTree>
    <p:extLst>
      <p:ext uri="{BB962C8B-B14F-4D97-AF65-F5344CB8AC3E}">
        <p14:creationId xmlns:p14="http://schemas.microsoft.com/office/powerpoint/2010/main" val="36330403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latin typeface="Times New Roman" panose="02020603050405020304" pitchFamily="18" charset="0"/>
                <a:cs typeface="Times New Roman" panose="02020603050405020304" pitchFamily="18" charset="0"/>
              </a:rPr>
              <a:t>E-r diagram:</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p:txBody>
          <a:bodyPr/>
          <a:lstStyle/>
          <a:p>
            <a:pPr algn="ctr">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 b="31656"/>
          <a:stretch/>
        </p:blipFill>
        <p:spPr>
          <a:xfrm>
            <a:off x="4402183" y="1135618"/>
            <a:ext cx="7106194" cy="5220731"/>
          </a:xfrm>
          <a:prstGeom prst="snip2DiagRect">
            <a:avLst>
              <a:gd name="adj1" fmla="val 4254"/>
              <a:gd name="adj2" fmla="val 16667"/>
            </a:avLst>
          </a:prstGeom>
          <a:solidFill>
            <a:srgbClr val="FFFFFF">
              <a:shade val="85000"/>
            </a:srgbClr>
          </a:solidFill>
          <a:ln w="88900" cap="sq">
            <a:solidFill>
              <a:schemeClr val="accent3">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2176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9" y="164153"/>
            <a:ext cx="12121908" cy="1193591"/>
          </a:xfrm>
        </p:spPr>
        <p:txBody>
          <a:bodyPr/>
          <a:lstStyle/>
          <a:p>
            <a:r>
              <a:rPr lang="en-US" sz="2800" b="1" u="sng" dirty="0" smtClean="0">
                <a:solidFill>
                  <a:srgbClr val="7030A0"/>
                </a:solidFill>
                <a:latin typeface="Times New Roman" panose="02020603050405020304" pitchFamily="18" charset="0"/>
                <a:cs typeface="Times New Roman" panose="02020603050405020304" pitchFamily="18" charset="0"/>
              </a:rPr>
              <a:t>Home page:</a:t>
            </a:r>
            <a:endParaRPr lang="en-US" sz="2800" b="1" u="sng" dirty="0">
              <a:solidFill>
                <a:srgbClr val="7030A0"/>
              </a:solidFill>
              <a:latin typeface="Times New Roman" panose="02020603050405020304" pitchFamily="18" charset="0"/>
              <a:cs typeface="Times New Roman" panose="02020603050405020304" pitchFamily="18" charset="0"/>
            </a:endParaRPr>
          </a:p>
        </p:txBody>
      </p:sp>
      <p:pic>
        <p:nvPicPr>
          <p:cNvPr id="1028" name="Picture 4" descr="Screenshot (1746)"/>
          <p:cNvPicPr>
            <a:picLocks noChangeAspect="1" noChangeArrowheads="1"/>
          </p:cNvPicPr>
          <p:nvPr/>
        </p:nvPicPr>
        <p:blipFill>
          <a:blip r:embed="rId2">
            <a:extLst>
              <a:ext uri="{28A0092B-C50C-407E-A947-70E740481C1C}">
                <a14:useLocalDpi xmlns:a14="http://schemas.microsoft.com/office/drawing/2010/main" val="0"/>
              </a:ext>
            </a:extLst>
          </a:blip>
          <a:srcRect t="8908" b="8681"/>
          <a:stretch>
            <a:fillRect/>
          </a:stretch>
        </p:blipFill>
        <p:spPr bwMode="auto">
          <a:xfrm>
            <a:off x="1003570" y="1763223"/>
            <a:ext cx="7788738" cy="3596710"/>
          </a:xfrm>
          <a:prstGeom prst="rect">
            <a:avLst/>
          </a:prstGeom>
          <a:noFill/>
          <a:ln w="34925">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49679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0589" y="396897"/>
            <a:ext cx="5388599" cy="775723"/>
          </a:xfrm>
        </p:spPr>
        <p:txBody>
          <a:bodyPr/>
          <a:lstStyle/>
          <a:p>
            <a:r>
              <a:rPr lang="en-US" sz="2800" b="1" u="sng" dirty="0" smtClean="0">
                <a:solidFill>
                  <a:srgbClr val="13831E"/>
                </a:solidFill>
                <a:latin typeface="Times New Roman" panose="02020603050405020304" pitchFamily="18" charset="0"/>
                <a:cs typeface="Times New Roman" panose="02020603050405020304" pitchFamily="18" charset="0"/>
              </a:rPr>
              <a:t>Register Page :-</a:t>
            </a:r>
            <a:endParaRPr lang="en-US" sz="2800" b="1" u="sng" dirty="0">
              <a:solidFill>
                <a:srgbClr val="13831E"/>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 t="-30" r="679" b="5532"/>
          <a:stretch/>
        </p:blipFill>
        <p:spPr>
          <a:xfrm>
            <a:off x="2332293" y="1357767"/>
            <a:ext cx="9019330" cy="47425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6582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Login page of voter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149"/>
          <a:stretch/>
        </p:blipFill>
        <p:spPr>
          <a:xfrm>
            <a:off x="2099434" y="1622076"/>
            <a:ext cx="9662256" cy="46711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420428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Login page of admin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082"/>
          <a:stretch/>
        </p:blipFill>
        <p:spPr>
          <a:xfrm>
            <a:off x="2483332" y="1570797"/>
            <a:ext cx="8852651" cy="4776215"/>
          </a:xfrm>
          <a:prstGeom prst="roundRect">
            <a:avLst>
              <a:gd name="adj" fmla="val 16667"/>
            </a:avLst>
          </a:prstGeom>
          <a:ln>
            <a:noFill/>
          </a:ln>
          <a:effectLst>
            <a:outerShdw blurRad="76200" dist="38100" dir="7800000" algn="tl" rotWithShape="0">
              <a:srgbClr val="000000">
                <a:alpha val="40000"/>
              </a:srgbClr>
            </a:outerShdw>
            <a:reflection blurRad="6350" stA="50000" endA="300" endPos="38500" dist="508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87650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Party detail page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615"/>
          <a:stretch/>
        </p:blipFill>
        <p:spPr>
          <a:xfrm>
            <a:off x="2363487" y="1476668"/>
            <a:ext cx="9093407" cy="4520721"/>
          </a:xfrm>
          <a:prstGeom prst="roundRect">
            <a:avLst>
              <a:gd name="adj" fmla="val 859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spTree>
    <p:extLst>
      <p:ext uri="{BB962C8B-B14F-4D97-AF65-F5344CB8AC3E}">
        <p14:creationId xmlns:p14="http://schemas.microsoft.com/office/powerpoint/2010/main" val="180332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Our Team Icon"/>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15242" b="15242"/>
          <a:stretch>
            <a:fillRect/>
          </a:stretch>
        </p:blipFill>
        <p:spPr bwMode="auto">
          <a:xfrm>
            <a:off x="2216727" y="1773382"/>
            <a:ext cx="5800437" cy="30314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Title 2"/>
          <p:cNvSpPr>
            <a:spLocks noGrp="1"/>
          </p:cNvSpPr>
          <p:nvPr>
            <p:ph type="title"/>
          </p:nvPr>
        </p:nvSpPr>
        <p:spPr>
          <a:xfrm>
            <a:off x="1062182" y="840509"/>
            <a:ext cx="10291618" cy="674255"/>
          </a:xfrm>
        </p:spPr>
        <p:txBody>
          <a:bodyPr>
            <a:normAutofit/>
          </a:bodyPr>
          <a:lstStyle/>
          <a:p>
            <a:r>
              <a:rPr lang="en-US" sz="2800" b="1" u="sng" dirty="0" smtClean="0">
                <a:solidFill>
                  <a:schemeClr val="accent3">
                    <a:lumMod val="50000"/>
                  </a:schemeClr>
                </a:solidFill>
                <a:latin typeface="Times New Roman" panose="02020603050405020304" pitchFamily="18" charset="0"/>
                <a:cs typeface="Times New Roman" panose="02020603050405020304" pitchFamily="18" charset="0"/>
              </a:rPr>
              <a:t>Team members:</a:t>
            </a:r>
            <a:endParaRPr lang="en-US" sz="2800" b="1" u="sng"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8599055" y="4193311"/>
            <a:ext cx="3177309" cy="1785104"/>
          </a:xfrm>
          <a:prstGeom prst="rect">
            <a:avLst/>
          </a:prstGeom>
          <a:noFill/>
        </p:spPr>
        <p:txBody>
          <a:bodyPr wrap="square" rtlCol="0">
            <a:spAutoFit/>
          </a:bodyPr>
          <a:lstStyle/>
          <a:p>
            <a:r>
              <a:rPr lang="en-US" sz="2000" b="1" dirty="0" smtClean="0"/>
              <a:t>Presented by:</a:t>
            </a:r>
          </a:p>
          <a:p>
            <a:r>
              <a:rPr lang="en-US" dirty="0" smtClean="0"/>
              <a:t>Arpit Jaiswal</a:t>
            </a:r>
          </a:p>
          <a:p>
            <a:r>
              <a:rPr lang="en-US" dirty="0" smtClean="0"/>
              <a:t>Sandeep .</a:t>
            </a:r>
          </a:p>
          <a:p>
            <a:r>
              <a:rPr lang="en-US" dirty="0" smtClean="0"/>
              <a:t>Harini Shree</a:t>
            </a:r>
          </a:p>
          <a:p>
            <a:r>
              <a:rPr lang="en-US" dirty="0" smtClean="0"/>
              <a:t>Utkarsh Srivastav</a:t>
            </a:r>
          </a:p>
          <a:p>
            <a:r>
              <a:rPr lang="en-US" dirty="0" smtClean="0"/>
              <a:t>Anush Piriyah Ghanesh</a:t>
            </a:r>
            <a:endParaRPr lang="en-US" dirty="0"/>
          </a:p>
        </p:txBody>
      </p:sp>
    </p:spTree>
    <p:extLst>
      <p:ext uri="{BB962C8B-B14F-4D97-AF65-F5344CB8AC3E}">
        <p14:creationId xmlns:p14="http://schemas.microsoft.com/office/powerpoint/2010/main" val="2170836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631" y="338260"/>
            <a:ext cx="10134369" cy="1002552"/>
          </a:xfrm>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Voting page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226"/>
          <a:stretch/>
        </p:blipFill>
        <p:spPr>
          <a:xfrm>
            <a:off x="2455816" y="1698171"/>
            <a:ext cx="8806543" cy="4415246"/>
          </a:xfrm>
          <a:prstGeom prst="roundRect">
            <a:avLst>
              <a:gd name="adj" fmla="val 16667"/>
            </a:avLst>
          </a:prstGeom>
          <a:ln>
            <a:solidFill>
              <a:schemeClr val="accent1">
                <a:lumMod val="50000"/>
              </a:schemeClr>
            </a:solidFill>
          </a:ln>
          <a:effectLst>
            <a:outerShdw blurRad="76200" dir="13500000" sy="23000" kx="1200000" algn="br" rotWithShape="0">
              <a:prstClr val="black">
                <a:alpha val="2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878071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Thank-you page for voter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134"/>
          <a:stretch/>
        </p:blipFill>
        <p:spPr>
          <a:xfrm>
            <a:off x="2638698" y="1572278"/>
            <a:ext cx="8808128" cy="4697894"/>
          </a:xfrm>
          <a:prstGeom prst="round2DiagRect">
            <a:avLst>
              <a:gd name="adj1" fmla="val 16667"/>
              <a:gd name="adj2" fmla="val 0"/>
            </a:avLst>
          </a:prstGeom>
          <a:ln w="88900" cap="sq">
            <a:solidFill>
              <a:schemeClr val="accent1">
                <a:lumMod val="75000"/>
              </a:schemeClr>
            </a:solidFill>
            <a:miter lim="800000"/>
          </a:ln>
          <a:effectLst>
            <a:outerShdw blurRad="254000" algn="tl" rotWithShape="0">
              <a:srgbClr val="000000">
                <a:alpha val="43000"/>
              </a:srgbClr>
            </a:outerShdw>
          </a:effectLst>
          <a:scene3d>
            <a:camera prst="orthographicFront"/>
            <a:lightRig rig="threePt" dir="t"/>
          </a:scene3d>
          <a:sp3d>
            <a:bevelT/>
          </a:sp3d>
        </p:spPr>
      </p:pic>
    </p:spTree>
    <p:extLst>
      <p:ext uri="{BB962C8B-B14F-4D97-AF65-F5344CB8AC3E}">
        <p14:creationId xmlns:p14="http://schemas.microsoft.com/office/powerpoint/2010/main" val="14885023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7394" y="265755"/>
            <a:ext cx="10134369" cy="1002552"/>
          </a:xfrm>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Details of leading party’s page </a:t>
            </a:r>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876" y="1533379"/>
            <a:ext cx="9121404" cy="4331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34595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Logout page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122" y="1931208"/>
            <a:ext cx="7432766" cy="3484380"/>
          </a:xfrm>
          <a:prstGeom prst="roundRect">
            <a:avLst>
              <a:gd name="adj" fmla="val 16667"/>
            </a:avLst>
          </a:prstGeom>
          <a:ln>
            <a:noFill/>
          </a:ln>
          <a:effectLst>
            <a:glow rad="228600">
              <a:schemeClr val="accent6">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30963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rgbClr val="059191"/>
                </a:solidFill>
                <a:latin typeface="Times New Roman" panose="02020603050405020304" pitchFamily="18" charset="0"/>
                <a:cs typeface="Times New Roman" panose="02020603050405020304" pitchFamily="18" charset="0"/>
              </a:rPr>
              <a:t>Conclusion and future scope:</a:t>
            </a:r>
            <a:endParaRPr lang="en-US" sz="2800" b="1" u="sng" dirty="0">
              <a:solidFill>
                <a:srgbClr val="05919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p:txBody>
          <a:bodyPr/>
          <a:lstStyle/>
          <a:p>
            <a:r>
              <a:rPr lang="en-US" sz="2000" b="1" dirty="0" smtClean="0">
                <a:latin typeface="+mn-lt"/>
              </a:rPr>
              <a:t>Future scope:</a:t>
            </a:r>
          </a:p>
          <a:p>
            <a:pPr marL="342900" indent="-342900">
              <a:buFont typeface="Wingdings" panose="05000000000000000000" pitchFamily="2" charset="2"/>
              <a:buChar char="§"/>
            </a:pPr>
            <a:r>
              <a:rPr lang="en-US" sz="2000" dirty="0" smtClean="0">
                <a:latin typeface="+mn-lt"/>
              </a:rPr>
              <a:t>This application involves almost all the basic features of </a:t>
            </a:r>
            <a:r>
              <a:rPr lang="en-US" sz="2000" dirty="0" smtClean="0">
                <a:latin typeface="+mn-lt"/>
              </a:rPr>
              <a:t>Voting.</a:t>
            </a:r>
            <a:endParaRPr lang="en-US" sz="2000" dirty="0" smtClean="0">
              <a:latin typeface="+mn-lt"/>
            </a:endParaRPr>
          </a:p>
          <a:p>
            <a:pPr marL="285750" indent="-285750">
              <a:buFont typeface="Wingdings" panose="05000000000000000000" pitchFamily="2" charset="2"/>
              <a:buChar char="§"/>
            </a:pPr>
            <a:r>
              <a:rPr lang="en-US" sz="2000" dirty="0" smtClean="0">
                <a:latin typeface="+mn-lt"/>
              </a:rPr>
              <a:t>The future implementation will be help </a:t>
            </a:r>
            <a:r>
              <a:rPr lang="en-US" sz="2000" dirty="0" smtClean="0">
                <a:latin typeface="+mn-lt"/>
              </a:rPr>
              <a:t>for students, Handicap and Old age people.</a:t>
            </a:r>
            <a:endParaRPr lang="en-US" sz="2000" dirty="0" smtClean="0">
              <a:latin typeface="+mn-lt"/>
            </a:endParaRPr>
          </a:p>
          <a:p>
            <a:r>
              <a:rPr lang="en-US" sz="2000" b="1" dirty="0" smtClean="0">
                <a:latin typeface="+mn-lt"/>
              </a:rPr>
              <a:t>Conclusion:</a:t>
            </a:r>
          </a:p>
          <a:p>
            <a:pPr marL="342900" indent="-342900">
              <a:buFont typeface="Wingdings" panose="05000000000000000000" pitchFamily="2" charset="2"/>
              <a:buChar char="v"/>
            </a:pPr>
            <a:r>
              <a:rPr lang="en-US" sz="2000" dirty="0">
                <a:latin typeface="+mn-lt"/>
              </a:rPr>
              <a:t>This Online Voting system will manage the Voter’s information by which voter can login and use his voting rights. The system will incorporate all features of   Voting system.  It provides the tools for maintaining voter’s vote to every party and it count total no. of votes of every party. There is a DATABASE </a:t>
            </a:r>
            <a:r>
              <a:rPr lang="en-US" sz="2000" dirty="0" smtClean="0">
                <a:latin typeface="+mn-lt"/>
              </a:rPr>
              <a:t>in </a:t>
            </a:r>
            <a:r>
              <a:rPr lang="en-US" sz="2000" dirty="0">
                <a:latin typeface="+mn-lt"/>
              </a:rPr>
              <a:t>which all the names of voter with complete information is stored.</a:t>
            </a:r>
          </a:p>
        </p:txBody>
      </p:sp>
    </p:spTree>
    <p:extLst>
      <p:ext uri="{BB962C8B-B14F-4D97-AF65-F5344CB8AC3E}">
        <p14:creationId xmlns:p14="http://schemas.microsoft.com/office/powerpoint/2010/main" val="40410851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3186" y="0"/>
            <a:ext cx="10134369" cy="807543"/>
          </a:xfrm>
        </p:spPr>
        <p:txBody>
          <a:bodyPr/>
          <a:lstStyle/>
          <a:p>
            <a:r>
              <a:rPr lang="en-US" sz="2800" b="1" u="sng" dirty="0" smtClean="0">
                <a:solidFill>
                  <a:srgbClr val="333300"/>
                </a:solidFill>
                <a:latin typeface="Times New Roman" panose="02020603050405020304" pitchFamily="18" charset="0"/>
                <a:cs typeface="Times New Roman" panose="02020603050405020304" pitchFamily="18" charset="0"/>
              </a:rPr>
              <a:t>Introduction:</a:t>
            </a:r>
            <a:endParaRPr lang="en-US" sz="2800" b="1" u="sng" dirty="0">
              <a:solidFill>
                <a:srgbClr val="3333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27321" y="1058091"/>
            <a:ext cx="9188461" cy="4820195"/>
          </a:xfrm>
        </p:spPr>
        <p:txBody>
          <a:bodyPr>
            <a:normAutofit lnSpcReduction="10000"/>
          </a:bodyPr>
          <a:lstStyle/>
          <a:p>
            <a:pPr marL="342900" indent="-342900">
              <a:buFont typeface="Wingdings" panose="05000000000000000000" pitchFamily="2" charset="2"/>
              <a:buChar char="v"/>
            </a:pPr>
            <a:r>
              <a:rPr lang="en-US" sz="2000" dirty="0">
                <a:latin typeface="+mn-lt"/>
              </a:rPr>
              <a:t>“ONLINE VOTING SYSTEM” is an online voting technique. In this system people who have citizenship of India and whose age is above 18 years of age and any sex can give his\her vote online without going to any physical polling </a:t>
            </a:r>
            <a:r>
              <a:rPr lang="en-US" sz="2000" dirty="0" smtClean="0">
                <a:latin typeface="+mn-lt"/>
              </a:rPr>
              <a:t>station.</a:t>
            </a:r>
            <a:r>
              <a:rPr lang="en-US" sz="2000" dirty="0"/>
              <a:t> </a:t>
            </a:r>
          </a:p>
          <a:p>
            <a:endParaRPr lang="en-US" sz="2000" dirty="0" smtClean="0"/>
          </a:p>
          <a:p>
            <a:pPr marL="342900" indent="-342900">
              <a:buFont typeface="Wingdings" panose="05000000000000000000" pitchFamily="2" charset="2"/>
              <a:buChar char="v"/>
            </a:pPr>
            <a:r>
              <a:rPr lang="en-US" sz="2000" dirty="0" smtClean="0">
                <a:latin typeface="+mn-lt"/>
              </a:rPr>
              <a:t>There </a:t>
            </a:r>
            <a:r>
              <a:rPr lang="en-US" sz="2000" dirty="0">
                <a:latin typeface="+mn-lt"/>
              </a:rPr>
              <a:t>is a database which is maintained in which all the names of voters with complete information is stored</a:t>
            </a:r>
            <a:r>
              <a:rPr lang="en-US" sz="2000" dirty="0" smtClean="0">
                <a:latin typeface="+mn-lt"/>
              </a:rPr>
              <a:t>.</a:t>
            </a:r>
          </a:p>
          <a:p>
            <a:endParaRPr lang="en-US" sz="2000" dirty="0">
              <a:latin typeface="+mn-lt"/>
            </a:endParaRPr>
          </a:p>
          <a:p>
            <a:pPr marL="342900" indent="-342900">
              <a:buFont typeface="Wingdings" panose="05000000000000000000" pitchFamily="2" charset="2"/>
              <a:buChar char="v"/>
            </a:pPr>
            <a:r>
              <a:rPr lang="en-US" sz="2000" dirty="0">
                <a:latin typeface="+mn-lt"/>
              </a:rPr>
              <a:t>The system Administrator registers the voters on a special site of the system visited by him only by simply filling a registration form to register voter</a:t>
            </a:r>
            <a:r>
              <a:rPr lang="en-US" sz="2000" dirty="0" smtClean="0">
                <a:latin typeface="+mn-lt"/>
              </a:rPr>
              <a:t>.</a:t>
            </a:r>
            <a:r>
              <a:rPr lang="en-US" sz="2000" dirty="0">
                <a:latin typeface="+mn-lt"/>
              </a:rPr>
              <a:t> </a:t>
            </a:r>
            <a:endParaRPr lang="en-US" sz="2000" dirty="0" smtClean="0">
              <a:latin typeface="+mn-lt"/>
            </a:endParaRPr>
          </a:p>
          <a:p>
            <a:endParaRPr lang="en-US" sz="2000" dirty="0" smtClean="0">
              <a:latin typeface="+mn-lt"/>
            </a:endParaRPr>
          </a:p>
          <a:p>
            <a:pPr marL="342900" indent="-342900">
              <a:buFont typeface="Wingdings" panose="05000000000000000000" pitchFamily="2" charset="2"/>
              <a:buChar char="v"/>
            </a:pPr>
            <a:r>
              <a:rPr lang="en-US" sz="2000" dirty="0" smtClean="0">
                <a:latin typeface="+mn-lt"/>
              </a:rPr>
              <a:t>After </a:t>
            </a:r>
            <a:r>
              <a:rPr lang="en-US" sz="2000" dirty="0">
                <a:latin typeface="+mn-lt"/>
              </a:rPr>
              <a:t>registration, the voter is assigned a secret Voter ID with which he/she can use to log into the system and enjoy services provided by the system such as voting. If invalid/wrong details are submitted, then the citizen is not registered to vote.</a:t>
            </a:r>
          </a:p>
          <a:p>
            <a:pPr marL="342900" indent="-342900">
              <a:buFont typeface="Wingdings" panose="05000000000000000000" pitchFamily="2" charset="2"/>
              <a:buChar char="v"/>
            </a:pPr>
            <a:endParaRPr lang="en-US" sz="2000" dirty="0" smtClean="0">
              <a:latin typeface="+mn-lt"/>
            </a:endParaRPr>
          </a:p>
        </p:txBody>
      </p:sp>
    </p:spTree>
    <p:extLst>
      <p:ext uri="{BB962C8B-B14F-4D97-AF65-F5344CB8AC3E}">
        <p14:creationId xmlns:p14="http://schemas.microsoft.com/office/powerpoint/2010/main" val="2258154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latin typeface="Times New Roman" panose="02020603050405020304" pitchFamily="18" charset="0"/>
                <a:cs typeface="Times New Roman" panose="02020603050405020304" pitchFamily="18" charset="0"/>
              </a:rPr>
              <a:t>Objective:</a:t>
            </a:r>
            <a:endParaRPr lang="en-US" sz="2800" b="1" u="sng"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1516486" y="1444142"/>
            <a:ext cx="10134371" cy="4849283"/>
          </a:xfrm>
        </p:spPr>
        <p:txBody>
          <a:bodyPr/>
          <a:lstStyle/>
          <a:p>
            <a:r>
              <a:rPr lang="en-US" sz="2400" b="1" i="1" dirty="0">
                <a:latin typeface="+mn-lt"/>
              </a:rPr>
              <a:t>The specific objectives of the project include</a:t>
            </a:r>
            <a:r>
              <a:rPr lang="en-US" sz="2400" b="1" i="1" dirty="0" smtClean="0">
                <a:latin typeface="+mn-lt"/>
              </a:rPr>
              <a:t>:</a:t>
            </a:r>
          </a:p>
          <a:p>
            <a:endParaRPr lang="en-US" sz="2000" dirty="0" smtClean="0">
              <a:latin typeface="+mn-lt"/>
            </a:endParaRPr>
          </a:p>
          <a:p>
            <a:pPr marL="342900" lvl="0" indent="-342900">
              <a:buFont typeface="Wingdings" panose="05000000000000000000" pitchFamily="2" charset="2"/>
              <a:buChar char="v"/>
            </a:pPr>
            <a:r>
              <a:rPr lang="en-US" sz="2000" dirty="0" smtClean="0">
                <a:latin typeface="+mn-lt"/>
              </a:rPr>
              <a:t>Reviewing </a:t>
            </a:r>
            <a:r>
              <a:rPr lang="en-US" sz="2000" dirty="0">
                <a:latin typeface="+mn-lt"/>
              </a:rPr>
              <a:t>the existing/current voting process or approach in </a:t>
            </a:r>
            <a:r>
              <a:rPr lang="en-US" sz="2000" dirty="0" smtClean="0">
                <a:latin typeface="+mn-lt"/>
              </a:rPr>
              <a:t>India.</a:t>
            </a:r>
          </a:p>
          <a:p>
            <a:pPr lvl="0"/>
            <a:endParaRPr lang="en-US" sz="2000" dirty="0">
              <a:latin typeface="+mn-lt"/>
            </a:endParaRPr>
          </a:p>
          <a:p>
            <a:pPr marL="342900" lvl="0" indent="-342900">
              <a:buFont typeface="Wingdings" panose="05000000000000000000" pitchFamily="2" charset="2"/>
              <a:buChar char="v"/>
            </a:pPr>
            <a:r>
              <a:rPr lang="en-US" sz="2000" dirty="0">
                <a:latin typeface="+mn-lt"/>
              </a:rPr>
              <a:t> Coming up with an automated voting system in </a:t>
            </a:r>
            <a:r>
              <a:rPr lang="en-US" sz="2000" dirty="0" smtClean="0">
                <a:latin typeface="+mn-lt"/>
              </a:rPr>
              <a:t>India.</a:t>
            </a:r>
          </a:p>
          <a:p>
            <a:pPr lvl="0"/>
            <a:endParaRPr lang="en-US" sz="2000" dirty="0">
              <a:latin typeface="+mn-lt"/>
            </a:endParaRPr>
          </a:p>
          <a:p>
            <a:pPr marL="342900" lvl="0" indent="-342900">
              <a:buFont typeface="Wingdings" panose="05000000000000000000" pitchFamily="2" charset="2"/>
              <a:buChar char="v"/>
            </a:pPr>
            <a:r>
              <a:rPr lang="en-US" sz="2000" dirty="0">
                <a:latin typeface="+mn-lt"/>
              </a:rPr>
              <a:t>Implementing an automated/online voting </a:t>
            </a:r>
            <a:r>
              <a:rPr lang="en-US" sz="2000" dirty="0" smtClean="0">
                <a:latin typeface="+mn-lt"/>
              </a:rPr>
              <a:t>system.</a:t>
            </a:r>
          </a:p>
          <a:p>
            <a:pPr lvl="0"/>
            <a:endParaRPr lang="en-US" sz="2000" dirty="0">
              <a:latin typeface="+mn-lt"/>
            </a:endParaRPr>
          </a:p>
          <a:p>
            <a:pPr marL="342900" lvl="0" indent="-342900">
              <a:buFont typeface="Wingdings" panose="05000000000000000000" pitchFamily="2" charset="2"/>
              <a:buChar char="v"/>
            </a:pPr>
            <a:r>
              <a:rPr lang="en-US" sz="2000" dirty="0">
                <a:latin typeface="+mn-lt"/>
              </a:rPr>
              <a:t>Validating the system to ensure that only eligible voters are allowed to vote. </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192926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7321" y="339644"/>
            <a:ext cx="10134369" cy="1489155"/>
          </a:xfrm>
        </p:spPr>
        <p:txBody>
          <a:bodyPr/>
          <a:lstStyle/>
          <a:p>
            <a:r>
              <a:rPr lang="en-US" sz="2800" b="1" u="sng" dirty="0" smtClean="0">
                <a:latin typeface="Times New Roman" panose="02020603050405020304" pitchFamily="18" charset="0"/>
                <a:cs typeface="Times New Roman" panose="02020603050405020304" pitchFamily="18" charset="0"/>
              </a:rPr>
              <a:t>Purpose:</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502228" y="1084221"/>
            <a:ext cx="10567852" cy="5056385"/>
          </a:xfrm>
        </p:spPr>
        <p:txBody>
          <a:bodyPr>
            <a:normAutofit/>
          </a:bodyPr>
          <a:lstStyle/>
          <a:p>
            <a:pPr marL="285750" indent="-285750">
              <a:buFont typeface="Wingdings" panose="05000000000000000000" pitchFamily="2" charset="2"/>
              <a:buChar char="v"/>
            </a:pPr>
            <a:endParaRPr lang="en-US" sz="1800" dirty="0" smtClean="0">
              <a:latin typeface="+mn-lt"/>
            </a:endParaRPr>
          </a:p>
          <a:p>
            <a:pPr marL="285750" indent="-285750">
              <a:buFont typeface="Wingdings" panose="05000000000000000000" pitchFamily="2" charset="2"/>
              <a:buChar char="v"/>
            </a:pPr>
            <a:endParaRPr lang="en-US" sz="1800" dirty="0">
              <a:latin typeface="+mn-lt"/>
            </a:endParaRPr>
          </a:p>
          <a:p>
            <a:r>
              <a:rPr lang="en-US" sz="2400" b="1" i="1" dirty="0" smtClean="0">
                <a:latin typeface="+mn-lt"/>
              </a:rPr>
              <a:t>Some main purpose of OVS:</a:t>
            </a:r>
          </a:p>
          <a:p>
            <a:endParaRPr lang="en-US" sz="2400" b="1" i="1" dirty="0" smtClean="0">
              <a:latin typeface="+mn-lt"/>
            </a:endParaRPr>
          </a:p>
          <a:p>
            <a:pPr marL="285750" indent="-285750">
              <a:buFont typeface="Wingdings" panose="05000000000000000000" pitchFamily="2" charset="2"/>
              <a:buChar char="v"/>
            </a:pPr>
            <a:r>
              <a:rPr lang="en-US" sz="2000" dirty="0">
                <a:latin typeface="+mn-lt"/>
                <a:cs typeface="Arial" panose="020B0604020202020204" pitchFamily="34" charset="0"/>
              </a:rPr>
              <a:t>Provision of improved voting services to the voters through fast, timely and convenient voting. </a:t>
            </a:r>
            <a:endParaRPr lang="en-US" sz="2000" dirty="0" smtClean="0">
              <a:latin typeface="+mn-lt"/>
              <a:cs typeface="Arial" panose="020B0604020202020204" pitchFamily="34" charset="0"/>
            </a:endParaRPr>
          </a:p>
          <a:p>
            <a:pPr marL="342900" lvl="0" indent="-342900">
              <a:buFont typeface="Wingdings" panose="05000000000000000000" pitchFamily="2" charset="2"/>
              <a:buChar char="v"/>
            </a:pPr>
            <a:r>
              <a:rPr lang="en-US" sz="2000" dirty="0" smtClean="0"/>
              <a:t>Reduction </a:t>
            </a:r>
            <a:r>
              <a:rPr lang="en-US" sz="2000" dirty="0"/>
              <a:t>of the costs incurred by the Indian Electoral Commission during voting time in paying the very many clerks employed for the sake of the success of the manual system</a:t>
            </a:r>
            <a:r>
              <a:rPr lang="en-US" sz="2000" dirty="0" smtClean="0"/>
              <a:t>.</a:t>
            </a:r>
            <a:endParaRPr lang="en-US" sz="2000" dirty="0"/>
          </a:p>
          <a:p>
            <a:pPr marL="342900" lvl="0" indent="-342900">
              <a:buFont typeface="Wingdings" panose="05000000000000000000" pitchFamily="2" charset="2"/>
              <a:buChar char="v"/>
            </a:pPr>
            <a:r>
              <a:rPr lang="en-US" sz="2000" dirty="0"/>
              <a:t>Online Voting System (OVS) will require being very precise or cost cutting to produce an effective election management   system.</a:t>
            </a:r>
          </a:p>
          <a:p>
            <a:r>
              <a:rPr lang="en-US" sz="1800" dirty="0" smtClean="0">
                <a:latin typeface="+mn-lt"/>
              </a:rPr>
              <a:t> </a:t>
            </a:r>
            <a:endParaRPr lang="en-US" sz="1800" dirty="0">
              <a:latin typeface="+mn-lt"/>
            </a:endParaRPr>
          </a:p>
        </p:txBody>
      </p:sp>
    </p:spTree>
    <p:extLst>
      <p:ext uri="{BB962C8B-B14F-4D97-AF65-F5344CB8AC3E}">
        <p14:creationId xmlns:p14="http://schemas.microsoft.com/office/powerpoint/2010/main" val="3985101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6800" y="274989"/>
            <a:ext cx="6820239" cy="1258247"/>
          </a:xfrm>
        </p:spPr>
        <p:txBody>
          <a:bodyPr/>
          <a:lstStyle/>
          <a:p>
            <a:r>
              <a:rPr lang="en-US" sz="2800" b="1" u="sng" dirty="0" smtClean="0">
                <a:solidFill>
                  <a:srgbClr val="002060"/>
                </a:solidFill>
                <a:latin typeface="Times New Roman" panose="02020603050405020304" pitchFamily="18" charset="0"/>
                <a:cs typeface="Times New Roman" panose="02020603050405020304" pitchFamily="18" charset="0"/>
              </a:rPr>
              <a:t>Requirements:</a:t>
            </a:r>
            <a:endParaRPr lang="en-US" sz="2800" b="1" u="sng"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745673" y="1907178"/>
            <a:ext cx="10016020" cy="4449172"/>
          </a:xfrm>
        </p:spPr>
        <p:txBody>
          <a:bodyPr/>
          <a:lstStyle/>
          <a:p>
            <a:endParaRPr lang="en-US" sz="2000" dirty="0">
              <a:latin typeface="+mn-lt"/>
            </a:endParaRPr>
          </a:p>
          <a:p>
            <a:pPr marL="285750" indent="-285750">
              <a:buFont typeface="Wingdings" panose="05000000000000000000" pitchFamily="2" charset="2"/>
              <a:buChar char="§"/>
            </a:pPr>
            <a:r>
              <a:rPr lang="en-US" sz="2000" dirty="0" smtClean="0">
                <a:latin typeface="+mn-lt"/>
              </a:rPr>
              <a:t>Windows version 7+</a:t>
            </a:r>
          </a:p>
          <a:p>
            <a:pPr marL="285750" indent="-285750">
              <a:buFont typeface="Wingdings" panose="05000000000000000000" pitchFamily="2" charset="2"/>
              <a:buChar char="§"/>
            </a:pPr>
            <a:r>
              <a:rPr lang="en-US" sz="2000" dirty="0" smtClean="0">
                <a:latin typeface="+mn-lt"/>
              </a:rPr>
              <a:t>Front end Software: Html , CSS , java script, Angular.</a:t>
            </a:r>
          </a:p>
          <a:p>
            <a:pPr marL="285750" indent="-285750">
              <a:buFont typeface="Wingdings" panose="05000000000000000000" pitchFamily="2" charset="2"/>
              <a:buChar char="§"/>
            </a:pPr>
            <a:r>
              <a:rPr lang="en-US" sz="2000" dirty="0" smtClean="0">
                <a:latin typeface="+mn-lt"/>
              </a:rPr>
              <a:t>Backend software: Java,</a:t>
            </a:r>
            <a:r>
              <a:rPr lang="en-US" sz="2000" dirty="0">
                <a:latin typeface="+mn-lt"/>
              </a:rPr>
              <a:t> Spring </a:t>
            </a:r>
            <a:r>
              <a:rPr lang="en-US" sz="2000" dirty="0" smtClean="0">
                <a:latin typeface="+mn-lt"/>
              </a:rPr>
              <a:t>Boot, Spring </a:t>
            </a:r>
            <a:r>
              <a:rPr lang="en-US" sz="2000" dirty="0">
                <a:latin typeface="+mn-lt"/>
              </a:rPr>
              <a:t>Data </a:t>
            </a:r>
            <a:r>
              <a:rPr lang="en-US" sz="2000" dirty="0" smtClean="0">
                <a:latin typeface="+mn-lt"/>
              </a:rPr>
              <a:t>JPA, Database(Oracle)</a:t>
            </a:r>
            <a:r>
              <a:rPr lang="en-US" sz="1800" b="1" dirty="0" smtClean="0"/>
              <a:t>.</a:t>
            </a:r>
            <a:endParaRPr lang="en-US" sz="1800" dirty="0"/>
          </a:p>
          <a:p>
            <a:pPr marL="285750" indent="-285750">
              <a:buFont typeface="Wingdings" panose="05000000000000000000" pitchFamily="2" charset="2"/>
              <a:buChar char="§"/>
            </a:pPr>
            <a:endParaRPr lang="en-US" sz="1800" dirty="0" smtClean="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889600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latin typeface="Times New Roman" panose="02020603050405020304" pitchFamily="18" charset="0"/>
                <a:cs typeface="Times New Roman" panose="02020603050405020304" pitchFamily="18" charset="0"/>
              </a:rPr>
              <a:t>Project scope:</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p:txBody>
          <a:bodyPr>
            <a:normAutofit/>
          </a:bodyPr>
          <a:lstStyle/>
          <a:p>
            <a:pPr marL="285750" indent="-285750">
              <a:buFont typeface="Wingdings" panose="05000000000000000000" pitchFamily="2" charset="2"/>
              <a:buChar char="v"/>
            </a:pPr>
            <a:r>
              <a:rPr lang="en-US" sz="2000" dirty="0">
                <a:latin typeface="+mn-lt"/>
              </a:rPr>
              <a:t>Our project aims to safe and easy handling of </a:t>
            </a:r>
            <a:r>
              <a:rPr lang="en-US" sz="2000" dirty="0" smtClean="0">
                <a:latin typeface="+mn-lt"/>
              </a:rPr>
              <a:t>OVS. </a:t>
            </a:r>
            <a:r>
              <a:rPr lang="en-US" sz="2000" dirty="0">
                <a:latin typeface="+mn-lt"/>
              </a:rPr>
              <a:t>i.e. we have made a computerized process to </a:t>
            </a:r>
            <a:r>
              <a:rPr lang="en-US" sz="2000" dirty="0" smtClean="0">
                <a:latin typeface="+mn-lt"/>
              </a:rPr>
              <a:t>Vote online.</a:t>
            </a:r>
            <a:endParaRPr lang="en-US" sz="2000" dirty="0">
              <a:latin typeface="+mn-lt"/>
            </a:endParaRPr>
          </a:p>
          <a:p>
            <a:pPr marL="285750" lvl="0" indent="-285750">
              <a:buFont typeface="Wingdings" panose="05000000000000000000" pitchFamily="2" charset="2"/>
              <a:buChar char="§"/>
            </a:pPr>
            <a:r>
              <a:rPr lang="en-US" sz="2000" dirty="0">
                <a:latin typeface="+mn-lt"/>
              </a:rPr>
              <a:t>It satisfies the </a:t>
            </a:r>
            <a:r>
              <a:rPr lang="en-US" sz="2000" dirty="0" smtClean="0">
                <a:latin typeface="+mn-lt"/>
              </a:rPr>
              <a:t>admin.</a:t>
            </a:r>
            <a:endParaRPr lang="en-US" sz="2000" dirty="0">
              <a:latin typeface="+mn-lt"/>
            </a:endParaRPr>
          </a:p>
          <a:p>
            <a:pPr marL="285750" lvl="0" indent="-285750">
              <a:buFont typeface="Wingdings" panose="05000000000000000000" pitchFamily="2" charset="2"/>
              <a:buChar char="§"/>
            </a:pPr>
            <a:r>
              <a:rPr lang="en-US" sz="2000" dirty="0">
                <a:latin typeface="+mn-lt"/>
              </a:rPr>
              <a:t>It is </a:t>
            </a:r>
            <a:r>
              <a:rPr lang="en-US" sz="2000" dirty="0" smtClean="0">
                <a:latin typeface="+mn-lt"/>
              </a:rPr>
              <a:t>easy, Safe and Secure. </a:t>
            </a:r>
          </a:p>
          <a:p>
            <a:pPr marL="285750" lvl="0" indent="-285750">
              <a:buFont typeface="Wingdings" panose="05000000000000000000" pitchFamily="2" charset="2"/>
              <a:buChar char="§"/>
            </a:pPr>
            <a:r>
              <a:rPr lang="en-US" sz="2000" dirty="0" smtClean="0">
                <a:latin typeface="+mn-lt"/>
              </a:rPr>
              <a:t>It </a:t>
            </a:r>
            <a:r>
              <a:rPr lang="en-US" sz="2000" dirty="0">
                <a:latin typeface="+mn-lt"/>
              </a:rPr>
              <a:t>is easy to operator.</a:t>
            </a:r>
          </a:p>
          <a:p>
            <a:pPr marL="285750" lvl="0" indent="-285750">
              <a:buFont typeface="Wingdings" panose="05000000000000000000" pitchFamily="2" charset="2"/>
              <a:buChar char="§"/>
            </a:pPr>
            <a:r>
              <a:rPr lang="en-US" sz="2000" dirty="0">
                <a:latin typeface="+mn-lt"/>
              </a:rPr>
              <a:t>Have a good user interface.</a:t>
            </a:r>
          </a:p>
          <a:p>
            <a:pPr marL="285750" lvl="0" indent="-285750">
              <a:buFont typeface="Wingdings" panose="05000000000000000000" pitchFamily="2" charset="2"/>
              <a:buChar char="§"/>
            </a:pPr>
            <a:r>
              <a:rPr lang="en-US" sz="2000" dirty="0">
                <a:latin typeface="+mn-lt"/>
              </a:rPr>
              <a:t>It saves time and function faster.</a:t>
            </a:r>
          </a:p>
          <a:p>
            <a:pPr marL="285750" indent="-285750">
              <a:buFont typeface="Wingdings" panose="05000000000000000000" pitchFamily="2" charset="2"/>
              <a:buChar char="§"/>
            </a:pPr>
            <a:r>
              <a:rPr lang="en-US" sz="2000" dirty="0" smtClean="0">
                <a:latin typeface="+mn-lt"/>
              </a:rPr>
              <a:t>We </a:t>
            </a:r>
            <a:r>
              <a:rPr lang="en-US" sz="2000" dirty="0">
                <a:latin typeface="+mn-lt"/>
              </a:rPr>
              <a:t>have tried to develop safe and secure software with above mentioned specifications.</a:t>
            </a:r>
          </a:p>
          <a:p>
            <a:endParaRPr lang="en-US" sz="1800" dirty="0">
              <a:latin typeface="+mn-lt"/>
            </a:endParaRPr>
          </a:p>
        </p:txBody>
      </p:sp>
    </p:spTree>
    <p:extLst>
      <p:ext uri="{BB962C8B-B14F-4D97-AF65-F5344CB8AC3E}">
        <p14:creationId xmlns:p14="http://schemas.microsoft.com/office/powerpoint/2010/main" val="14348353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632364" y="406401"/>
            <a:ext cx="7897091" cy="729672"/>
          </a:xfrm>
        </p:spPr>
        <p:txBody>
          <a:bodyPr>
            <a:normAutofit/>
          </a:bodyPr>
          <a:lstStyle/>
          <a:p>
            <a:pPr algn="l"/>
            <a:r>
              <a:rPr lang="en-US" sz="2800" b="1" u="sng" dirty="0" smtClean="0">
                <a:latin typeface="Times New Roman" panose="02020603050405020304" pitchFamily="18" charset="0"/>
                <a:cs typeface="Times New Roman" panose="02020603050405020304" pitchFamily="18" charset="0"/>
              </a:rPr>
              <a:t>Used Tools and technologies:</a:t>
            </a:r>
            <a:endParaRPr lang="en-US" sz="2800" b="1" u="sng"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408219" y="1745674"/>
            <a:ext cx="6964218" cy="1600438"/>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Frontend: Html , CSS, Java script and Angular.</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Back end: Spring tool suite</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Database(Oracle).</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VS Code</a:t>
            </a:r>
          </a:p>
          <a:p>
            <a:endParaRPr lang="en-US" dirty="0">
              <a:ln w="0"/>
              <a:solidFill>
                <a:schemeClr val="tx1"/>
              </a:solidFill>
              <a:effectLst>
                <a:outerShdw blurRad="38100" dist="19050" dir="2700000" algn="tl" rotWithShape="0">
                  <a:schemeClr val="dk1">
                    <a:alpha val="40000"/>
                  </a:schemeClr>
                </a:outerShdw>
              </a:effectLst>
            </a:endParaRPr>
          </a:p>
        </p:txBody>
      </p:sp>
      <p:sp>
        <p:nvSpPr>
          <p:cNvPr id="8" name="TextBox 7"/>
          <p:cNvSpPr txBox="1"/>
          <p:nvPr/>
        </p:nvSpPr>
        <p:spPr>
          <a:xfrm>
            <a:off x="7389091" y="3809799"/>
            <a:ext cx="2675746" cy="1938992"/>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n w="0"/>
                <a:solidFill>
                  <a:schemeClr val="tx1"/>
                </a:solidFill>
                <a:effectLst>
                  <a:outerShdw blurRad="38100" dist="19050" dir="2700000" algn="tl" rotWithShape="0">
                    <a:schemeClr val="dk1">
                      <a:alpha val="40000"/>
                    </a:schemeClr>
                  </a:outerShdw>
                </a:effectLst>
              </a:rPr>
              <a:t>Online tools:</a:t>
            </a:r>
          </a:p>
          <a:p>
            <a:pPr marL="285750" indent="-28575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Eclipse</a:t>
            </a:r>
          </a:p>
          <a:p>
            <a:pPr marL="285750" indent="-285750">
              <a:buFont typeface="Arial" panose="020B0604020202020204" pitchFamily="34" charset="0"/>
              <a:buChar char="•"/>
            </a:pPr>
            <a:r>
              <a:rPr lang="en-US" sz="2000" dirty="0" smtClean="0">
                <a:ln w="0"/>
                <a:solidFill>
                  <a:schemeClr val="tx1"/>
                </a:solidFill>
                <a:effectLst>
                  <a:outerShdw blurRad="38100" dist="19050" dir="2700000" algn="tl" rotWithShape="0">
                    <a:schemeClr val="dk1">
                      <a:alpha val="40000"/>
                    </a:schemeClr>
                  </a:outerShdw>
                </a:effectLst>
              </a:rPr>
              <a:t>Word pad</a:t>
            </a:r>
          </a:p>
          <a:p>
            <a:pPr marL="285750" indent="-285750">
              <a:buFont typeface="Arial" panose="020B0604020202020204" pitchFamily="34" charset="0"/>
              <a:buChar char="•"/>
            </a:pPr>
            <a:r>
              <a:rPr lang="en-US" sz="2000" dirty="0" smtClean="0">
                <a:ln w="0"/>
                <a:solidFill>
                  <a:schemeClr val="tx1"/>
                </a:solidFill>
                <a:effectLst>
                  <a:outerShdw blurRad="38100" dist="19050" dir="2700000" algn="tl" rotWithShape="0">
                    <a:schemeClr val="dk1">
                      <a:alpha val="40000"/>
                    </a:schemeClr>
                  </a:outerShdw>
                </a:effectLst>
              </a:rPr>
              <a:t>Notepad</a:t>
            </a:r>
          </a:p>
          <a:p>
            <a:r>
              <a:rPr lang="en-US" sz="2000" dirty="0" smtClean="0">
                <a:ln w="0"/>
                <a:solidFill>
                  <a:schemeClr val="tx1"/>
                </a:solidFill>
                <a:effectLst>
                  <a:outerShdw blurRad="38100" dist="19050" dir="2700000" algn="tl" rotWithShape="0">
                    <a:schemeClr val="dk1">
                      <a:alpha val="40000"/>
                    </a:schemeClr>
                  </a:outerShdw>
                </a:effectLst>
              </a:rPr>
              <a:t/>
            </a:r>
            <a:br>
              <a:rPr lang="en-US" sz="2000" dirty="0" smtClean="0">
                <a:ln w="0"/>
                <a:solidFill>
                  <a:schemeClr val="tx1"/>
                </a:solidFill>
                <a:effectLst>
                  <a:outerShdw blurRad="38100" dist="19050" dir="2700000" algn="tl" rotWithShape="0">
                    <a:schemeClr val="dk1">
                      <a:alpha val="40000"/>
                    </a:schemeClr>
                  </a:outerShdw>
                </a:effectLst>
              </a:rPr>
            </a:br>
            <a:endParaRPr lang="en-US" sz="2000" dirty="0">
              <a:ln w="0"/>
              <a:solidFill>
                <a:schemeClr val="tx1"/>
              </a:solidFill>
              <a:effectLst>
                <a:outerShdw blurRad="38100" dist="19050" dir="2700000" algn="tl" rotWithShape="0">
                  <a:schemeClr val="dk1">
                    <a:alpha val="40000"/>
                  </a:schemeClr>
                </a:outerShdw>
              </a:effectLst>
            </a:endParaRPr>
          </a:p>
        </p:txBody>
      </p:sp>
      <p:pic>
        <p:nvPicPr>
          <p:cNvPr id="717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214" y="1707525"/>
            <a:ext cx="1921131" cy="1635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7172"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129" y="3555604"/>
            <a:ext cx="2507618" cy="16625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609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rgbClr val="50395D"/>
                </a:solidFill>
                <a:latin typeface="Times New Roman" panose="02020603050405020304" pitchFamily="18" charset="0"/>
                <a:cs typeface="Times New Roman" panose="02020603050405020304" pitchFamily="18" charset="0"/>
              </a:rPr>
              <a:t>Modules:</a:t>
            </a:r>
            <a:endParaRPr lang="en-US" sz="2800" b="1" u="sng" dirty="0">
              <a:solidFill>
                <a:srgbClr val="50395D"/>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240972" y="1507066"/>
            <a:ext cx="10520722" cy="4849283"/>
          </a:xfrm>
          <a:ln>
            <a:solidFill>
              <a:schemeClr val="bg1"/>
            </a:solidFill>
          </a:ln>
        </p:spPr>
        <p:txBody>
          <a:bodyPr>
            <a:normAutofit lnSpcReduction="10000"/>
          </a:bodyPr>
          <a:lstStyle/>
          <a:p>
            <a:pPr algn="ctr"/>
            <a:r>
              <a:rPr lang="en-US" sz="2400" dirty="0">
                <a:latin typeface="+mn-lt"/>
              </a:rPr>
              <a:t>Our system has four main modules as mentioned below: -</a:t>
            </a:r>
          </a:p>
          <a:p>
            <a:r>
              <a:rPr lang="en-US" sz="2400" b="1" i="1" dirty="0">
                <a:latin typeface="+mn-lt"/>
              </a:rPr>
              <a:t>Register Module:</a:t>
            </a:r>
          </a:p>
          <a:p>
            <a:r>
              <a:rPr lang="en-US" sz="2000" dirty="0" smtClean="0">
                <a:latin typeface="+mn-lt"/>
              </a:rPr>
              <a:t>In this module the new users can create new account in our web-application.</a:t>
            </a:r>
            <a:endParaRPr lang="en-US" sz="2000" dirty="0">
              <a:latin typeface="+mn-lt"/>
            </a:endParaRPr>
          </a:p>
          <a:p>
            <a:r>
              <a:rPr lang="en-US" sz="2400" b="1" i="1" dirty="0" smtClean="0">
                <a:latin typeface="+mn-lt"/>
              </a:rPr>
              <a:t>Login </a:t>
            </a:r>
            <a:r>
              <a:rPr lang="en-US" sz="2400" b="1" i="1" dirty="0">
                <a:latin typeface="+mn-lt"/>
              </a:rPr>
              <a:t>Module:</a:t>
            </a:r>
          </a:p>
          <a:p>
            <a:r>
              <a:rPr lang="en-US" sz="2000" dirty="0" smtClean="0">
                <a:latin typeface="+mn-lt"/>
              </a:rPr>
              <a:t> </a:t>
            </a:r>
            <a:r>
              <a:rPr lang="en-US" sz="2000" dirty="0" smtClean="0"/>
              <a:t>In this module the user and admin can enter their login credentials and they will be redirected to their respective pages. Only admin can login to create the election.</a:t>
            </a:r>
          </a:p>
          <a:p>
            <a:r>
              <a:rPr lang="en-US" sz="2000" dirty="0" smtClean="0">
                <a:latin typeface="+mn-lt"/>
              </a:rPr>
              <a:t> The user will get only those privileges that are given to the user for which one has registered.</a:t>
            </a:r>
          </a:p>
          <a:p>
            <a:r>
              <a:rPr lang="en-US" sz="2400" b="1" i="1" dirty="0" smtClean="0"/>
              <a:t>Voter </a:t>
            </a:r>
            <a:r>
              <a:rPr lang="en-US" sz="2400" b="1" i="1" dirty="0"/>
              <a:t>Module</a:t>
            </a:r>
            <a:r>
              <a:rPr lang="en-US" sz="2400" b="1" i="1" dirty="0" smtClean="0"/>
              <a:t>:</a:t>
            </a:r>
            <a:endParaRPr lang="en-US" sz="2400" b="1" i="1" dirty="0"/>
          </a:p>
          <a:p>
            <a:r>
              <a:rPr lang="en-US" sz="2000" dirty="0" smtClean="0">
                <a:latin typeface="+mn-lt"/>
              </a:rPr>
              <a:t>Voter can vote from the list of available parties.</a:t>
            </a:r>
            <a:endParaRPr lang="en-US" sz="2000" b="1" i="1" dirty="0" smtClean="0">
              <a:latin typeface="+mn-lt"/>
            </a:endParaRPr>
          </a:p>
          <a:p>
            <a:r>
              <a:rPr lang="en-US" sz="2400" b="1" i="1" dirty="0" smtClean="0">
                <a:latin typeface="+mn-lt"/>
              </a:rPr>
              <a:t>Result </a:t>
            </a:r>
            <a:r>
              <a:rPr lang="en-US" sz="2400" b="1" i="1" dirty="0">
                <a:latin typeface="+mn-lt"/>
              </a:rPr>
              <a:t>Module</a:t>
            </a:r>
            <a:r>
              <a:rPr lang="en-US" sz="2400" b="1" i="1" dirty="0" smtClean="0">
                <a:latin typeface="+mn-lt"/>
              </a:rPr>
              <a:t>:</a:t>
            </a:r>
          </a:p>
          <a:p>
            <a:r>
              <a:rPr lang="en-US" sz="2000" dirty="0">
                <a:latin typeface="+mn-lt"/>
              </a:rPr>
              <a:t>In this module admin can check and update the results of the elections.</a:t>
            </a:r>
          </a:p>
          <a:p>
            <a:endParaRPr lang="en-US" sz="2400" b="1" i="1" dirty="0">
              <a:latin typeface="+mn-lt"/>
            </a:endParaRPr>
          </a:p>
          <a:p>
            <a:endParaRPr lang="en-US" sz="2400" b="1" i="1" dirty="0">
              <a:latin typeface="+mn-lt"/>
            </a:endParaRPr>
          </a:p>
          <a:p>
            <a:endParaRPr lang="en-US" sz="2000" dirty="0">
              <a:latin typeface="+mn-lt"/>
            </a:endParaRPr>
          </a:p>
          <a:p>
            <a:pPr marL="285750" indent="-285750">
              <a:buFont typeface="Wingdings" panose="05000000000000000000" pitchFamily="2" charset="2"/>
              <a:buChar char="§"/>
            </a:pPr>
            <a:endParaRPr lang="en-US" sz="2000" dirty="0" smtClean="0">
              <a:latin typeface="+mn-lt"/>
            </a:endParaRPr>
          </a:p>
          <a:p>
            <a:endParaRPr lang="en-US" dirty="0"/>
          </a:p>
        </p:txBody>
      </p:sp>
    </p:spTree>
    <p:extLst>
      <p:ext uri="{BB962C8B-B14F-4D97-AF65-F5344CB8AC3E}">
        <p14:creationId xmlns:p14="http://schemas.microsoft.com/office/powerpoint/2010/main" val="31925104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1A621F2-4F72-4D03-9533-F4606037C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B52848-9F15-412E-907E-592D80B16D34}">
  <ds:schemaRefs>
    <ds:schemaRef ds:uri="http://schemas.microsoft.com/sharepoint/v3/contenttype/forms"/>
  </ds:schemaRefs>
</ds:datastoreItem>
</file>

<file path=customXml/itemProps3.xml><?xml version="1.0" encoding="utf-8"?>
<ds:datastoreItem xmlns:ds="http://schemas.openxmlformats.org/officeDocument/2006/customXml" ds:itemID="{04045008-BD42-4B24-A6F5-0E1C58790533}">
  <ds:schemaRefs>
    <ds:schemaRef ds:uri="71af3243-3dd4-4a8d-8c0d-dd76da1f02a5"/>
    <ds:schemaRef ds:uri="http://purl.org/dc/dcmitype/"/>
    <ds:schemaRef ds:uri="http://schemas.microsoft.com/office/infopath/2007/PartnerControls"/>
    <ds:schemaRef ds:uri="16c05727-aa75-4e4a-9b5f-8a80a1165891"/>
    <ds:schemaRef ds:uri="http://purl.org/dc/elements/1.1/"/>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Parallax</Template>
  <TotalTime>0</TotalTime>
  <Words>720</Words>
  <Application>Microsoft Office PowerPoint</Application>
  <PresentationFormat>Widescreen</PresentationFormat>
  <Paragraphs>102</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Corbel</vt:lpstr>
      <vt:lpstr>Sagona ExtraLight</vt:lpstr>
      <vt:lpstr>Speak Pro</vt:lpstr>
      <vt:lpstr>Times New Roman</vt:lpstr>
      <vt:lpstr>Wingdings</vt:lpstr>
      <vt:lpstr>Parallax</vt:lpstr>
      <vt:lpstr>              Online Voting system(OVS)</vt:lpstr>
      <vt:lpstr>Team members:</vt:lpstr>
      <vt:lpstr>Introduction:</vt:lpstr>
      <vt:lpstr>Objective:</vt:lpstr>
      <vt:lpstr>Purpose:</vt:lpstr>
      <vt:lpstr>Requirements:</vt:lpstr>
      <vt:lpstr>Project scope:</vt:lpstr>
      <vt:lpstr>Used Tools and technologies:</vt:lpstr>
      <vt:lpstr>Modules:</vt:lpstr>
      <vt:lpstr>Frontend [language used]:</vt:lpstr>
      <vt:lpstr>Backend [language used]:</vt:lpstr>
      <vt:lpstr>DATABASE:</vt:lpstr>
      <vt:lpstr>Data flow diagram:</vt:lpstr>
      <vt:lpstr>E-r diagram:</vt:lpstr>
      <vt:lpstr>Home page:</vt:lpstr>
      <vt:lpstr>Register Page :-</vt:lpstr>
      <vt:lpstr>Login page of voter :-</vt:lpstr>
      <vt:lpstr>Login page of admin :-</vt:lpstr>
      <vt:lpstr>Party detail page :-</vt:lpstr>
      <vt:lpstr>Voting page :-</vt:lpstr>
      <vt:lpstr>Thank-you page for voter :-</vt:lpstr>
      <vt:lpstr>Details of leading party’s page :-</vt:lpstr>
      <vt:lpstr>Logout page :-</vt:lpstr>
      <vt:lpstr>Conclusion and future scope: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2022-03-23T13:18:27Z</dcterms:created>
  <dcterms:modified xsi:type="dcterms:W3CDTF">2022-06-16T04:35:35Z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a57b2325-3752-4264-bcca-c759f3ad798d</vt:lpwstr>
  </property>
  <property fmtid="{D5CDD505-2E9C-101B-9397-08002B2CF9AE}" pid="4" name="HCLClassification">
    <vt:lpwstr>HCL_Cla5s_Publ1c</vt:lpwstr>
  </property>
  <property fmtid="{D5CDD505-2E9C-101B-9397-08002B2CF9AE}" pid="5" name="HCLClassD6">
    <vt:lpwstr>False</vt:lpwstr>
  </property>
</Properties>
</file>